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744" r:id="rId2"/>
    <p:sldId id="746" r:id="rId3"/>
    <p:sldId id="784" r:id="rId4"/>
    <p:sldId id="783" r:id="rId5"/>
    <p:sldId id="747" r:id="rId6"/>
    <p:sldId id="748" r:id="rId7"/>
    <p:sldId id="740" r:id="rId8"/>
    <p:sldId id="781" r:id="rId9"/>
    <p:sldId id="742" r:id="rId10"/>
    <p:sldId id="743" r:id="rId11"/>
    <p:sldId id="635" r:id="rId12"/>
    <p:sldId id="751" r:id="rId13"/>
    <p:sldId id="733" r:id="rId14"/>
    <p:sldId id="736" r:id="rId15"/>
    <p:sldId id="737" r:id="rId16"/>
    <p:sldId id="750" r:id="rId17"/>
    <p:sldId id="752" r:id="rId18"/>
    <p:sldId id="754" r:id="rId19"/>
    <p:sldId id="755" r:id="rId20"/>
    <p:sldId id="756" r:id="rId21"/>
    <p:sldId id="753" r:id="rId22"/>
    <p:sldId id="757" r:id="rId23"/>
    <p:sldId id="758" r:id="rId24"/>
    <p:sldId id="759" r:id="rId25"/>
    <p:sldId id="760" r:id="rId26"/>
    <p:sldId id="785" r:id="rId27"/>
    <p:sldId id="786" r:id="rId28"/>
    <p:sldId id="761" r:id="rId29"/>
    <p:sldId id="763" r:id="rId30"/>
    <p:sldId id="805" r:id="rId31"/>
    <p:sldId id="807" r:id="rId32"/>
    <p:sldId id="808" r:id="rId33"/>
    <p:sldId id="809" r:id="rId34"/>
    <p:sldId id="806" r:id="rId35"/>
    <p:sldId id="764" r:id="rId36"/>
    <p:sldId id="765" r:id="rId37"/>
    <p:sldId id="766" r:id="rId38"/>
    <p:sldId id="767" r:id="rId39"/>
    <p:sldId id="768" r:id="rId40"/>
    <p:sldId id="769" r:id="rId41"/>
    <p:sldId id="787" r:id="rId42"/>
    <p:sldId id="770" r:id="rId43"/>
    <p:sldId id="771" r:id="rId44"/>
    <p:sldId id="772" r:id="rId45"/>
    <p:sldId id="773" r:id="rId46"/>
    <p:sldId id="774" r:id="rId47"/>
    <p:sldId id="775" r:id="rId48"/>
    <p:sldId id="776" r:id="rId49"/>
    <p:sldId id="782" r:id="rId50"/>
    <p:sldId id="788" r:id="rId51"/>
    <p:sldId id="777" r:id="rId52"/>
    <p:sldId id="789" r:id="rId53"/>
    <p:sldId id="792" r:id="rId54"/>
    <p:sldId id="790" r:id="rId55"/>
    <p:sldId id="791" r:id="rId56"/>
    <p:sldId id="780" r:id="rId57"/>
    <p:sldId id="793" r:id="rId58"/>
    <p:sldId id="795" r:id="rId59"/>
    <p:sldId id="796" r:id="rId60"/>
    <p:sldId id="797" r:id="rId61"/>
    <p:sldId id="798" r:id="rId62"/>
    <p:sldId id="794" r:id="rId63"/>
    <p:sldId id="799" r:id="rId64"/>
    <p:sldId id="800" r:id="rId65"/>
    <p:sldId id="801" r:id="rId66"/>
    <p:sldId id="802" r:id="rId67"/>
    <p:sldId id="803" r:id="rId68"/>
    <p:sldId id="804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548"/>
  </p:normalViewPr>
  <p:slideViewPr>
    <p:cSldViewPr snapToGrid="0" snapToObjects="1">
      <p:cViewPr varScale="1">
        <p:scale>
          <a:sx n="127" d="100"/>
          <a:sy n="127" d="100"/>
        </p:scale>
        <p:origin x="208" y="2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2C379-08EA-2044-B631-DBDD8D83C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7627BD-8925-4348-95FF-9A009F97E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A3BCB-EBA1-6C4E-B083-8A4F7BCB5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6585B-0BDE-654B-BF3D-9F9E23D8D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FFF2D-271C-A249-A3A0-C392EFFD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03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FEE87-0E9A-2744-8D40-92F085ED2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C799A-6524-2A48-87A4-A5794D346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EE502-4A3B-4744-94C9-B4AF4DD4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5EB9E-7F9F-FC4C-8A4F-60CEC9BF8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4DD32-1BF2-4D4F-9A7F-2D089D7C6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917EF0-71F5-444B-942F-A41647474B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EE116-5BA7-C743-9248-D8FB2DAED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F2D28-1CFD-8340-ADBF-486A0D522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69C7A-D561-F045-B517-B9EA84EF6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269CC-3C63-2346-8F3C-21DC4FCC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6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86859-9C48-8E40-905E-96F4A2665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199E0-2E3E-C940-A2A7-D4A90AECB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D34C2-2DFD-4F4F-A932-42E1A2B4D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120F2-9EE6-4246-B6ED-0A586FC5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2CA88-BF76-B248-9A6A-D7963D123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2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55D67-8955-B542-8E71-59FFC3C57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C481D-16D0-BC49-9058-AD0B20A3D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C1AB7-EAB9-8744-A5DB-4C6F5688A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B31DF-84D3-4B41-A831-40A718D5E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A280C-E7AE-AA41-82A4-6E6B170D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6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5AE0D-E613-7C46-BAB8-5D49BBEBB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A8FD5-4CA1-0E48-8E4F-A819B90FE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DF29A-6FC4-FB40-80BC-FA194E570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02CC34-5E3B-1046-8A75-4D7AE4D87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3B4C8-A7E7-5442-85DC-E4DCDF4AC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5E9E5-4B8E-6749-BC53-61B002C91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1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BD204-677A-1A46-9D3B-EDF890247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19200-E861-D144-91A1-8B8ED1241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D0E538-3728-B747-88E6-406685B76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856A3B-13C5-FC44-995C-004C728607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B6DC60-EA96-EA4E-88B9-AD32AE04E9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1B0EC-3F2F-8E48-99CB-EF81ABF23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493519-5521-9444-A3E5-93D7BFBF9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68F66C-56DC-EA43-A3AC-7154D3FC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1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A1BBC-0F45-C944-9D2E-33A2921A6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06151A-4B2E-BF4B-8CD7-BC38D622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B6CC11-D8C0-7B44-AE5C-11D64A8EC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8ECDA4-5150-6049-A6B0-F07622CE8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6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7B28B2-CD84-D348-8304-EF699B3E9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87714A-C896-1B40-94E1-F56E807E9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D10E1-AC01-BA48-A8B7-4B06A69DE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61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E3698-75DC-5843-827E-423F3F132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A786A-7613-6F43-B174-4CE50AEA3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A5B68-5B91-AA47-BDA4-841E407A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C5144B-F993-5B41-BEB2-090AFCBF5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BAEDC2-37FB-4F44-B07E-A4BEB40A5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47D708-7609-A642-B362-8D5334E9A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4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CE01-7E63-E34A-B4A2-D2B2FF6DA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EC93CC-AF1F-E349-83DF-B7072F46B1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BAF20-5C87-6D49-9E65-7FB8C1A165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E5-9ADE-C946-8E0D-819F44FA1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68AB7-00C4-AB41-902C-9E62227C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00121-DC6D-D04F-98E6-A068BAC9D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59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6CAC9-3C04-0443-9034-641F8C715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A5010-999A-B94C-9317-AC63B19E7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5F878-B38F-5A4C-B4A5-6B27A0436A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3B8E3-BFD1-BA40-9168-FF0964AF5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F2B28-E688-E043-91E6-1B6D9CC8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711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4.png"/><Relationship Id="rId4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8.png"/><Relationship Id="rId7" Type="http://schemas.openxmlformats.org/officeDocument/2006/relationships/image" Target="../media/image5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4.png"/><Relationship Id="rId4" Type="http://schemas.openxmlformats.org/officeDocument/2006/relationships/image" Target="../media/image58.png"/><Relationship Id="rId9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3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12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4.png"/><Relationship Id="rId5" Type="http://schemas.openxmlformats.org/officeDocument/2006/relationships/image" Target="../media/image63.png"/><Relationship Id="rId10" Type="http://schemas.openxmlformats.org/officeDocument/2006/relationships/image" Target="../media/image73.png"/><Relationship Id="rId4" Type="http://schemas.openxmlformats.org/officeDocument/2006/relationships/image" Target="../media/image62.png"/><Relationship Id="rId9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65.png"/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12" Type="http://schemas.openxmlformats.org/officeDocument/2006/relationships/image" Target="../media/image6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62.png"/><Relationship Id="rId5" Type="http://schemas.openxmlformats.org/officeDocument/2006/relationships/image" Target="../media/image72.png"/><Relationship Id="rId10" Type="http://schemas.openxmlformats.org/officeDocument/2006/relationships/image" Target="../media/image70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65.png"/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12" Type="http://schemas.openxmlformats.org/officeDocument/2006/relationships/image" Target="../media/image6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62.png"/><Relationship Id="rId5" Type="http://schemas.openxmlformats.org/officeDocument/2006/relationships/image" Target="../media/image72.png"/><Relationship Id="rId10" Type="http://schemas.openxmlformats.org/officeDocument/2006/relationships/image" Target="../media/image70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65.png"/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12" Type="http://schemas.openxmlformats.org/officeDocument/2006/relationships/image" Target="../media/image6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62.png"/><Relationship Id="rId5" Type="http://schemas.openxmlformats.org/officeDocument/2006/relationships/image" Target="../media/image72.png"/><Relationship Id="rId10" Type="http://schemas.openxmlformats.org/officeDocument/2006/relationships/image" Target="../media/image70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65.png"/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12" Type="http://schemas.openxmlformats.org/officeDocument/2006/relationships/image" Target="../media/image6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62.png"/><Relationship Id="rId5" Type="http://schemas.openxmlformats.org/officeDocument/2006/relationships/image" Target="../media/image72.png"/><Relationship Id="rId10" Type="http://schemas.openxmlformats.org/officeDocument/2006/relationships/image" Target="../media/image70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5.png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3.png"/><Relationship Id="rId10" Type="http://schemas.openxmlformats.org/officeDocument/2006/relationships/image" Target="../media/image72.png"/><Relationship Id="rId4" Type="http://schemas.openxmlformats.org/officeDocument/2006/relationships/image" Target="../media/image62.png"/><Relationship Id="rId9" Type="http://schemas.openxmlformats.org/officeDocument/2006/relationships/image" Target="../media/image78.png"/><Relationship Id="rId14" Type="http://schemas.openxmlformats.org/officeDocument/2006/relationships/image" Target="../media/image7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5.png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77.png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3.png"/><Relationship Id="rId15" Type="http://schemas.openxmlformats.org/officeDocument/2006/relationships/image" Target="../media/image65.png"/><Relationship Id="rId10" Type="http://schemas.openxmlformats.org/officeDocument/2006/relationships/image" Target="../media/image72.png"/><Relationship Id="rId4" Type="http://schemas.openxmlformats.org/officeDocument/2006/relationships/image" Target="../media/image62.png"/><Relationship Id="rId9" Type="http://schemas.openxmlformats.org/officeDocument/2006/relationships/image" Target="../media/image78.png"/><Relationship Id="rId14" Type="http://schemas.openxmlformats.org/officeDocument/2006/relationships/image" Target="../media/image7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5.png"/><Relationship Id="rId18" Type="http://schemas.openxmlformats.org/officeDocument/2006/relationships/image" Target="../media/image82.png"/><Relationship Id="rId3" Type="http://schemas.openxmlformats.org/officeDocument/2006/relationships/image" Target="../media/image67.png"/><Relationship Id="rId21" Type="http://schemas.openxmlformats.org/officeDocument/2006/relationships/image" Target="../media/image85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81.png"/><Relationship Id="rId2" Type="http://schemas.openxmlformats.org/officeDocument/2006/relationships/image" Target="../media/image77.png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24" Type="http://schemas.openxmlformats.org/officeDocument/2006/relationships/image" Target="../media/image88.png"/><Relationship Id="rId5" Type="http://schemas.openxmlformats.org/officeDocument/2006/relationships/image" Target="../media/image63.png"/><Relationship Id="rId15" Type="http://schemas.openxmlformats.org/officeDocument/2006/relationships/image" Target="../media/image79.png"/><Relationship Id="rId23" Type="http://schemas.openxmlformats.org/officeDocument/2006/relationships/image" Target="../media/image87.png"/><Relationship Id="rId10" Type="http://schemas.openxmlformats.org/officeDocument/2006/relationships/image" Target="../media/image72.png"/><Relationship Id="rId19" Type="http://schemas.openxmlformats.org/officeDocument/2006/relationships/image" Target="../media/image83.png"/><Relationship Id="rId4" Type="http://schemas.openxmlformats.org/officeDocument/2006/relationships/image" Target="../media/image62.png"/><Relationship Id="rId9" Type="http://schemas.openxmlformats.org/officeDocument/2006/relationships/image" Target="../media/image78.png"/><Relationship Id="rId14" Type="http://schemas.openxmlformats.org/officeDocument/2006/relationships/image" Target="../media/image76.png"/><Relationship Id="rId22" Type="http://schemas.openxmlformats.org/officeDocument/2006/relationships/image" Target="../media/image8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62.png"/><Relationship Id="rId7" Type="http://schemas.openxmlformats.org/officeDocument/2006/relationships/image" Target="../media/image9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63.png"/><Relationship Id="rId9" Type="http://schemas.openxmlformats.org/officeDocument/2006/relationships/image" Target="../media/image94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89.png"/><Relationship Id="rId7" Type="http://schemas.openxmlformats.org/officeDocument/2006/relationships/image" Target="../media/image9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63.png"/><Relationship Id="rId10" Type="http://schemas.openxmlformats.org/officeDocument/2006/relationships/image" Target="../media/image79.png"/><Relationship Id="rId4" Type="http://schemas.openxmlformats.org/officeDocument/2006/relationships/image" Target="../media/image62.png"/><Relationship Id="rId9" Type="http://schemas.openxmlformats.org/officeDocument/2006/relationships/image" Target="../media/image10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89.png"/><Relationship Id="rId7" Type="http://schemas.openxmlformats.org/officeDocument/2006/relationships/image" Target="../media/image9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30.png"/><Relationship Id="rId5" Type="http://schemas.openxmlformats.org/officeDocument/2006/relationships/image" Target="../media/image63.png"/><Relationship Id="rId10" Type="http://schemas.openxmlformats.org/officeDocument/2006/relationships/image" Target="../media/image79.png"/><Relationship Id="rId4" Type="http://schemas.openxmlformats.org/officeDocument/2006/relationships/image" Target="../media/image62.png"/><Relationship Id="rId9" Type="http://schemas.openxmlformats.org/officeDocument/2006/relationships/image" Target="../media/image10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0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ernacle-mountai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00" y="450100"/>
            <a:ext cx="10977493" cy="4833776"/>
          </a:xfrm>
          <a:prstGeom prst="rect">
            <a:avLst/>
          </a:prstGeom>
        </p:spPr>
      </p:pic>
      <p:pic>
        <p:nvPicPr>
          <p:cNvPr id="3" name="Picture 2" descr="Israel tent arrangemen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1983075"/>
            <a:ext cx="11387328" cy="47183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18837" y="0"/>
            <a:ext cx="3523318" cy="3441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67214" y="-616700"/>
            <a:ext cx="21844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47252E-91DD-8048-9363-2F93D24291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b="49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31344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47252E-91DD-8048-9363-2F93D24291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b="49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2E6024-6A8E-354B-AD0D-AD1ED4685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97035">
            <a:off x="-224672" y="1107410"/>
            <a:ext cx="12641344" cy="288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4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D3DA8E-D16C-5440-BA6B-087B43A382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56870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F24D49-9301-E746-BAA4-EBAD7AB70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E01C89-D43A-CC41-9DE8-3B10C1AD4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5565">
            <a:off x="1266701" y="1125198"/>
            <a:ext cx="2297467" cy="4357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5DD0BB-6086-DB40-BC45-992486132E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601234" y="2319382"/>
            <a:ext cx="3909380" cy="44062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A9274E-47C8-404E-B624-F240D0842D00}"/>
              </a:ext>
            </a:extLst>
          </p:cNvPr>
          <p:cNvSpPr txBox="1"/>
          <p:nvPr/>
        </p:nvSpPr>
        <p:spPr>
          <a:xfrm>
            <a:off x="8253172" y="2786623"/>
            <a:ext cx="350589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God’s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HOLINESS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,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GOODNESS</a:t>
            </a:r>
            <a:endParaRPr lang="en-US" sz="4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PRESENCE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139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F24D49-9301-E746-BAA4-EBAD7AB70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5DD0BB-6086-DB40-BC45-992486132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601234" y="2319382"/>
            <a:ext cx="3909380" cy="44062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A9274E-47C8-404E-B624-F240D0842D00}"/>
              </a:ext>
            </a:extLst>
          </p:cNvPr>
          <p:cNvSpPr txBox="1"/>
          <p:nvPr/>
        </p:nvSpPr>
        <p:spPr>
          <a:xfrm>
            <a:off x="8253172" y="2786623"/>
            <a:ext cx="350589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God’s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HOLINESS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,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GOODNESS</a:t>
            </a:r>
            <a:endParaRPr lang="en-US" sz="4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PRESENCE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0ECC05-33B1-8A4C-8ACB-F0524C4E6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86400" y="1843730"/>
            <a:ext cx="4860687" cy="44062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D370ED-1FE2-9C41-9922-A069245DCD51}"/>
              </a:ext>
            </a:extLst>
          </p:cNvPr>
          <p:cNvSpPr txBox="1"/>
          <p:nvPr/>
        </p:nvSpPr>
        <p:spPr>
          <a:xfrm>
            <a:off x="628213" y="2307933"/>
            <a:ext cx="350589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The 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Sinful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Corruption</a:t>
            </a:r>
          </a:p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of his own 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Covenant People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6117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71861" y="1958310"/>
            <a:ext cx="8402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Century Gothic"/>
                <a:cs typeface="Century Gothic"/>
              </a:rPr>
              <a:t>4. The Sanctification of Israel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D6A97C-28FF-AF4A-97F0-DCD22FC1E6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798198"/>
            <a:ext cx="1075038" cy="7270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F75776-4122-5F4A-8A55-A3E6B816B7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128951"/>
            <a:ext cx="983358" cy="685127"/>
          </a:xfrm>
          <a:prstGeom prst="rect">
            <a:avLst/>
          </a:prstGeom>
        </p:spPr>
      </p:pic>
      <p:pic>
        <p:nvPicPr>
          <p:cNvPr id="9" name="Picture 8" descr="Act 3.png">
            <a:extLst>
              <a:ext uri="{FF2B5EF4-FFF2-40B4-BE49-F238E27FC236}">
                <a16:creationId xmlns:a16="http://schemas.microsoft.com/office/drawing/2014/main" id="{E0C780E5-D627-044B-BC9C-1996A0D7C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60" y="1475774"/>
            <a:ext cx="2670125" cy="18542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70D0AC-A7FC-6B4A-AD74-6051794A7CA3}"/>
              </a:ext>
            </a:extLst>
          </p:cNvPr>
          <p:cNvSpPr txBox="1"/>
          <p:nvPr/>
        </p:nvSpPr>
        <p:spPr>
          <a:xfrm>
            <a:off x="2908932" y="425721"/>
            <a:ext cx="8906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latin typeface="Century Gothic"/>
                <a:cs typeface="Century Gothic"/>
              </a:rPr>
              <a:t>The Formation of Israel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latin typeface="Century Gothic"/>
                <a:cs typeface="Century Gothic"/>
              </a:rPr>
              <a:t>The Rescue &amp; Wilderness Wanderings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latin typeface="Century Gothic"/>
                <a:cs typeface="Century Gothic"/>
              </a:rPr>
              <a:t>Sinai Covenant &amp; Portable Eden</a:t>
            </a:r>
          </a:p>
        </p:txBody>
      </p:sp>
    </p:spTree>
    <p:extLst>
      <p:ext uri="{BB962C8B-B14F-4D97-AF65-F5344CB8AC3E}">
        <p14:creationId xmlns:p14="http://schemas.microsoft.com/office/powerpoint/2010/main" val="3657493866"/>
      </p:ext>
    </p:extLst>
  </p:cSld>
  <p:clrMapOvr>
    <a:masterClrMapping/>
  </p:clrMapOvr>
  <p:transition spd="med">
    <p:pull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47252E-91DD-8048-9363-2F93D24291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b="49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eviticus 1v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" y="461524"/>
            <a:ext cx="9248505" cy="23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1932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47252E-91DD-8048-9363-2F93D24291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b="49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eviticus 1v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" y="461524"/>
            <a:ext cx="9248505" cy="23754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5" y="2041791"/>
            <a:ext cx="11771257" cy="4816209"/>
          </a:xfrm>
          <a:prstGeom prst="rect">
            <a:avLst/>
          </a:prstGeom>
        </p:spPr>
      </p:pic>
      <p:pic>
        <p:nvPicPr>
          <p:cNvPr id="2" name="Picture 1" descr="and he call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530" y="5305974"/>
            <a:ext cx="6261759" cy="95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246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447252E-91DD-8048-9363-2F93D24291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b="49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eviticus 1v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6" y="461524"/>
            <a:ext cx="9248505" cy="23754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8896" y="2143874"/>
            <a:ext cx="11303635" cy="4565844"/>
          </a:xfrm>
          <a:prstGeom prst="rect">
            <a:avLst/>
          </a:prstGeom>
        </p:spPr>
      </p:pic>
      <p:pic>
        <p:nvPicPr>
          <p:cNvPr id="3" name="Picture 2" descr="things pertaining to the levite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0" y="5457150"/>
            <a:ext cx="8058767" cy="56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68344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575E65-0D17-5648-B3D8-5F567606F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11" y="128950"/>
            <a:ext cx="12195911" cy="6111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21729F-4632-8F40-A76C-B22710CCA2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28950"/>
            <a:ext cx="2583235" cy="179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77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F24D49-9301-E746-BAA4-EBAD7AB70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A9274E-47C8-404E-B624-F240D0842D00}"/>
              </a:ext>
            </a:extLst>
          </p:cNvPr>
          <p:cNvSpPr txBox="1"/>
          <p:nvPr/>
        </p:nvSpPr>
        <p:spPr>
          <a:xfrm>
            <a:off x="8664064" y="481779"/>
            <a:ext cx="33917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God’s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HOLINESS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,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GOODNESS</a:t>
            </a:r>
            <a:endParaRPr lang="en-US" sz="4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PRESENCE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D370ED-1FE2-9C41-9922-A069245DCD51}"/>
              </a:ext>
            </a:extLst>
          </p:cNvPr>
          <p:cNvSpPr txBox="1"/>
          <p:nvPr/>
        </p:nvSpPr>
        <p:spPr>
          <a:xfrm>
            <a:off x="473922" y="484951"/>
            <a:ext cx="350589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The 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Sinful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Corruption</a:t>
            </a:r>
          </a:p>
          <a:p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of his own </a:t>
            </a:r>
          </a:p>
          <a:p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Covenant People</a:t>
            </a:r>
            <a:r>
              <a:rPr lang="en-US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472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12" y="1132097"/>
            <a:ext cx="8186332" cy="2865020"/>
          </a:xfrm>
          <a:prstGeom prst="rect">
            <a:avLst/>
          </a:prstGeom>
        </p:spPr>
      </p:pic>
      <p:pic>
        <p:nvPicPr>
          <p:cNvPr id="7" name="Picture 6" descr="God graciously provides - bann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5" y="3691627"/>
            <a:ext cx="11503152" cy="228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13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625" y="550458"/>
            <a:ext cx="5388337" cy="1885789"/>
          </a:xfrm>
          <a:prstGeom prst="rect">
            <a:avLst/>
          </a:prstGeom>
        </p:spPr>
      </p:pic>
      <p:pic>
        <p:nvPicPr>
          <p:cNvPr id="7" name="Picture 6" descr="God graciously provides - bann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083" y="2084637"/>
            <a:ext cx="7585313" cy="1509425"/>
          </a:xfrm>
          <a:prstGeom prst="rect">
            <a:avLst/>
          </a:prstGeom>
        </p:spPr>
      </p:pic>
      <p:pic>
        <p:nvPicPr>
          <p:cNvPr id="5" name="Picture 4" descr="Speach Bubble - horizontal 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1848"/>
            <a:ext cx="12192000" cy="31263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4132" y="3998017"/>
            <a:ext cx="11851322" cy="2066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 Know why it is important?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 Aim to understand the Big Picture?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 Aim to understand the Structure of the Book?</a:t>
            </a:r>
          </a:p>
        </p:txBody>
      </p:sp>
    </p:spTree>
    <p:extLst>
      <p:ext uri="{BB962C8B-B14F-4D97-AF65-F5344CB8AC3E}">
        <p14:creationId xmlns:p14="http://schemas.microsoft.com/office/powerpoint/2010/main" val="115919294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5287" y="2119556"/>
            <a:ext cx="10669919" cy="713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</p:txBody>
      </p:sp>
    </p:spTree>
    <p:extLst>
      <p:ext uri="{BB962C8B-B14F-4D97-AF65-F5344CB8AC3E}">
        <p14:creationId xmlns:p14="http://schemas.microsoft.com/office/powerpoint/2010/main" val="313894162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287" y="2119556"/>
            <a:ext cx="11186477" cy="186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Reflection of the values of the law giver.</a:t>
            </a:r>
          </a:p>
          <a:p>
            <a:pPr>
              <a:lnSpc>
                <a:spcPct val="110000"/>
              </a:lnSpc>
            </a:pPr>
            <a:endParaRPr lang="en-US" sz="4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3849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287" y="2119556"/>
            <a:ext cx="10669919" cy="319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3200" dirty="0">
                <a:solidFill>
                  <a:srgbClr val="FFFFFF"/>
                </a:solidFill>
                <a:latin typeface="Century Gothic"/>
                <a:cs typeface="Century Gothic"/>
              </a:rPr>
              <a:t>It teaches the people of God 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Laws are a window or reflection of the values of the law giver.</a:t>
            </a:r>
          </a:p>
          <a:p>
            <a:pPr>
              <a:lnSpc>
                <a:spcPct val="110000"/>
              </a:lnSpc>
            </a:pPr>
            <a:endParaRPr lang="en-US" sz="4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7926" y="259492"/>
            <a:ext cx="11690552" cy="64807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7687" y="2271956"/>
            <a:ext cx="11117157" cy="369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latin typeface="Century Gothic"/>
                <a:cs typeface="Century Gothic"/>
              </a:rPr>
              <a:t>Leviticus 19:9–10 </a:t>
            </a:r>
            <a:r>
              <a:rPr lang="en-US" sz="3600" dirty="0">
                <a:latin typeface="Century Gothic"/>
                <a:cs typeface="Century Gothic"/>
              </a:rPr>
              <a:t>“When you reap the harvest of your land, do not reap to the very edges of your field or gather the gleanings of your harvest. </a:t>
            </a:r>
          </a:p>
          <a:p>
            <a:pPr>
              <a:lnSpc>
                <a:spcPct val="110000"/>
              </a:lnSpc>
            </a:pPr>
            <a:endParaRPr lang="en-US" sz="36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latin typeface="Century Gothic"/>
                <a:cs typeface="Century Gothic"/>
              </a:rPr>
              <a:t>Do not go over your vineyard a second time or pick up the grapes that have fallen …</a:t>
            </a:r>
            <a:endParaRPr lang="en-US" sz="4400" dirty="0">
              <a:latin typeface="Century Gothic"/>
              <a:cs typeface="Century Gothic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3E91A5-BD88-4643-873A-A6D2463675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5917" y="5169772"/>
            <a:ext cx="17907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742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287" y="2119556"/>
            <a:ext cx="10669919" cy="319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3200" dirty="0">
                <a:solidFill>
                  <a:srgbClr val="FFFFFF"/>
                </a:solidFill>
                <a:latin typeface="Century Gothic"/>
                <a:cs typeface="Century Gothic"/>
              </a:rPr>
              <a:t>It teaches the people of God 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Laws are a window or reflection of the values of the law giver.</a:t>
            </a:r>
          </a:p>
          <a:p>
            <a:pPr>
              <a:lnSpc>
                <a:spcPct val="110000"/>
              </a:lnSpc>
            </a:pPr>
            <a:endParaRPr lang="en-US" sz="4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7926" y="259492"/>
            <a:ext cx="11690552" cy="64807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7687" y="2271956"/>
            <a:ext cx="11117157" cy="1260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latin typeface="Century Gothic"/>
                <a:cs typeface="Century Gothic"/>
              </a:rPr>
              <a:t>Leviticus 19:9–10 </a:t>
            </a:r>
            <a:r>
              <a:rPr lang="en-US" sz="3600" dirty="0">
                <a:latin typeface="Century Gothic"/>
                <a:cs typeface="Century Gothic"/>
              </a:rPr>
              <a:t>“… Leave them for the poor and the foreigner. </a:t>
            </a:r>
            <a:endParaRPr lang="en-US" sz="4400" dirty="0">
              <a:latin typeface="Century Gothic"/>
              <a:cs typeface="Century Gothic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56C5F9-F403-F54E-BF8F-97F54A7709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5571" y="2704902"/>
            <a:ext cx="17907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928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287" y="2119556"/>
            <a:ext cx="10669919" cy="319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3200" dirty="0">
                <a:solidFill>
                  <a:srgbClr val="FFFFFF"/>
                </a:solidFill>
                <a:latin typeface="Century Gothic"/>
                <a:cs typeface="Century Gothic"/>
              </a:rPr>
              <a:t>It teaches the people of God 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Laws are a window or reflection of the values of the law giver.</a:t>
            </a:r>
          </a:p>
          <a:p>
            <a:pPr>
              <a:lnSpc>
                <a:spcPct val="110000"/>
              </a:lnSpc>
            </a:pPr>
            <a:endParaRPr lang="en-US" sz="4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7926" y="259492"/>
            <a:ext cx="11690552" cy="64807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2D9291-E12C-9544-BF57-D7663D99F0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3180" y="2658810"/>
            <a:ext cx="7103449" cy="11300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7687" y="2271956"/>
            <a:ext cx="11117157" cy="1260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latin typeface="Century Gothic"/>
                <a:cs typeface="Century Gothic"/>
              </a:rPr>
              <a:t>Leviticus 19:9–10 </a:t>
            </a:r>
            <a:r>
              <a:rPr lang="en-US" sz="3600" dirty="0">
                <a:latin typeface="Century Gothic"/>
                <a:cs typeface="Century Gothic"/>
              </a:rPr>
              <a:t>“… Leave them for the poor and the foreigner. I am </a:t>
            </a:r>
            <a:r>
              <a:rPr lang="en-US" sz="3600" b="1" dirty="0">
                <a:latin typeface="Century Gothic"/>
                <a:cs typeface="Century Gothic"/>
              </a:rPr>
              <a:t>YHWH</a:t>
            </a:r>
            <a:r>
              <a:rPr lang="en-US" sz="3600" dirty="0">
                <a:latin typeface="Century Gothic"/>
                <a:cs typeface="Century Gothic"/>
              </a:rPr>
              <a:t> your God.”</a:t>
            </a:r>
            <a:endParaRPr lang="en-US" sz="44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296095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240" y="1890274"/>
            <a:ext cx="11761763" cy="1655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Reflection of the values of the law giver.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Central to the life and work of Jesus.</a:t>
            </a:r>
          </a:p>
        </p:txBody>
      </p:sp>
    </p:spTree>
    <p:extLst>
      <p:ext uri="{BB962C8B-B14F-4D97-AF65-F5344CB8AC3E}">
        <p14:creationId xmlns:p14="http://schemas.microsoft.com/office/powerpoint/2010/main" val="1322295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6137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5D6C44-A0D7-664F-9065-37CE73736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92" y="2379076"/>
            <a:ext cx="11988619" cy="44789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256757"/>
            <a:ext cx="2661398" cy="17997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3E0594-C617-0D49-AA8A-E2390754BE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128950"/>
            <a:ext cx="1618735" cy="112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39090"/>
      </p:ext>
    </p:extLst>
  </p:cSld>
  <p:clrMapOvr>
    <a:masterClrMapping/>
  </p:clrMapOvr>
  <p:transition spd="med">
    <p:pull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BA7B62-08CB-F948-82C2-BC6322C4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567" y="1780576"/>
            <a:ext cx="4232075" cy="13456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8D000-533B-3F4F-9496-F3DD42760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5646" y="1661037"/>
            <a:ext cx="2345553" cy="39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0331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BA7B62-08CB-F948-82C2-BC6322C4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567" y="1780576"/>
            <a:ext cx="4232075" cy="1345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D5BC2-CD55-5341-A5DD-D9137A7AA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617" y="2712108"/>
            <a:ext cx="2694191" cy="954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8D000-533B-3F4F-9496-F3DD427605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5646" y="1661037"/>
            <a:ext cx="2345553" cy="39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1471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BA7B62-08CB-F948-82C2-BC6322C4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567" y="1780576"/>
            <a:ext cx="4232075" cy="1345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D5BC2-CD55-5341-A5DD-D9137A7AA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617" y="2712108"/>
            <a:ext cx="2694191" cy="9549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20D7EE-5B49-AF40-BF86-37FD65CA6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9273" y="3667011"/>
            <a:ext cx="3277288" cy="1053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8D000-533B-3F4F-9496-F3DD427605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5646" y="1661037"/>
            <a:ext cx="2345553" cy="39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899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BA7B62-08CB-F948-82C2-BC6322C4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567" y="1780576"/>
            <a:ext cx="4232075" cy="1345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D5BC2-CD55-5341-A5DD-D9137A7AA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617" y="2712108"/>
            <a:ext cx="2694191" cy="9549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20D7EE-5B49-AF40-BF86-37FD65CA6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9273" y="3667011"/>
            <a:ext cx="3277288" cy="1053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8D000-533B-3F4F-9496-F3DD427605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5646" y="1661037"/>
            <a:ext cx="2345553" cy="39618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D63E38-B5F8-2E4D-93E5-9E979FBFDB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6926" y="3345857"/>
            <a:ext cx="4099010" cy="146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5414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158B7-5489-734C-A538-49B1E06E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51" y="2428878"/>
            <a:ext cx="5644933" cy="23651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BA7B62-08CB-F948-82C2-BC6322C4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567" y="1780576"/>
            <a:ext cx="4232075" cy="1345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D5BC2-CD55-5341-A5DD-D9137A7AA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617" y="2712108"/>
            <a:ext cx="2694191" cy="9549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20D7EE-5B49-AF40-BF86-37FD65CA6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9273" y="3667011"/>
            <a:ext cx="3277288" cy="1053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8D000-533B-3F4F-9496-F3DD427605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5646" y="1661037"/>
            <a:ext cx="2345553" cy="39618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D63E38-B5F8-2E4D-93E5-9E979FBFDB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6926" y="3345857"/>
            <a:ext cx="4099010" cy="146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0281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240" y="1890274"/>
            <a:ext cx="11761763" cy="212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Reflection of the values of the law giver.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Central to the life and work of Jesus.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It is the focal point of the Torah</a:t>
            </a:r>
          </a:p>
        </p:txBody>
      </p:sp>
    </p:spTree>
    <p:extLst>
      <p:ext uri="{BB962C8B-B14F-4D97-AF65-F5344CB8AC3E}">
        <p14:creationId xmlns:p14="http://schemas.microsoft.com/office/powerpoint/2010/main" val="4178310866"/>
      </p:ext>
    </p:extLst>
  </p:cSld>
  <p:clrMapOvr>
    <a:masterClrMapping/>
  </p:clrMapOvr>
  <p:transition spd="slow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50DF836-9475-5844-B198-631A0EF18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130" y="293987"/>
            <a:ext cx="6497802" cy="28124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C3631C-4FC7-8842-8E95-6662B535D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570" y="2718928"/>
            <a:ext cx="12543021" cy="39439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5F8726-27DD-3E48-8756-D697FE823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8002" y="3274198"/>
            <a:ext cx="6707930" cy="237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0945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50DF836-9475-5844-B198-631A0EF18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130" y="293987"/>
            <a:ext cx="6497802" cy="28124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C3631C-4FC7-8842-8E95-6662B535D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570" y="2718928"/>
            <a:ext cx="12543021" cy="39439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5F8726-27DD-3E48-8756-D697FE8234F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2522716" y="3311269"/>
            <a:ext cx="6707930" cy="2376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781C64-10F3-E246-9C0E-A69D3747F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0930" y="3335984"/>
            <a:ext cx="6908233" cy="2443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06B9D4-48AD-3F4C-A439-4A8E12ECF1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930" y="2752853"/>
            <a:ext cx="6883519" cy="34625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458C6B-A81A-C14E-92D2-7059ADD5F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0930" y="3993701"/>
            <a:ext cx="6890437" cy="107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2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50DF836-9475-5844-B198-631A0EF18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130" y="293987"/>
            <a:ext cx="6497802" cy="28124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C3631C-4FC7-8842-8E95-6662B535D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570" y="2718928"/>
            <a:ext cx="12543021" cy="39439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5F8726-27DD-3E48-8756-D697FE8234F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2522716" y="3311269"/>
            <a:ext cx="6707930" cy="2376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781C64-10F3-E246-9C0E-A69D3747F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0930" y="3335984"/>
            <a:ext cx="6908233" cy="2443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06B9D4-48AD-3F4C-A439-4A8E12ECF1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930" y="2752853"/>
            <a:ext cx="6883519" cy="34625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458C6B-A81A-C14E-92D2-7059ADD5F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0930" y="3993701"/>
            <a:ext cx="6890437" cy="10725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B33498-C26D-C44F-B3D8-0925A8FF09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7700" y="5563597"/>
            <a:ext cx="3276600" cy="444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01866F-AE42-9A4F-8610-82139F39A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7700" y="3656541"/>
            <a:ext cx="1930400" cy="444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DDE143-BDAA-D54F-BD51-8B0DAFBBA1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7700" y="3039485"/>
            <a:ext cx="1930400" cy="44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0215AFB-76E5-4B4D-A029-77E4925696B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57700" y="4324818"/>
            <a:ext cx="2222500" cy="444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67BB48-1DC2-6545-843B-80922F09E0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57700" y="4932300"/>
            <a:ext cx="22225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4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240" y="1890274"/>
            <a:ext cx="11761763" cy="328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Reflection of the values of the law giver.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Central to the life and work of Jesus.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Century Gothic"/>
                <a:cs typeface="Century Gothic"/>
              </a:rPr>
              <a:t>It is the focal point of the Torah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The New Covenant writers thought that it was important.</a:t>
            </a:r>
          </a:p>
        </p:txBody>
      </p:sp>
    </p:spTree>
    <p:extLst>
      <p:ext uri="{BB962C8B-B14F-4D97-AF65-F5344CB8AC3E}">
        <p14:creationId xmlns:p14="http://schemas.microsoft.com/office/powerpoint/2010/main" val="2246176754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3601" y="2146421"/>
            <a:ext cx="8906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The Formation of Israel</a:t>
            </a:r>
          </a:p>
        </p:txBody>
      </p:sp>
      <p:pic>
        <p:nvPicPr>
          <p:cNvPr id="6" name="Picture 5" descr="formation of israe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37" y="2356464"/>
            <a:ext cx="12467754" cy="48618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FFAAC-0CA7-C145-985B-29848D5817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967874"/>
            <a:ext cx="1408670" cy="952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ADCC73-4645-064A-A66D-975B023ABD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" y="67166"/>
            <a:ext cx="1288538" cy="897752"/>
          </a:xfrm>
          <a:prstGeom prst="rect">
            <a:avLst/>
          </a:prstGeom>
        </p:spPr>
      </p:pic>
      <p:pic>
        <p:nvPicPr>
          <p:cNvPr id="4" name="Picture 3" descr="Act 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524" y="1865626"/>
            <a:ext cx="2670125" cy="185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52178"/>
      </p:ext>
    </p:extLst>
  </p:cSld>
  <p:clrMapOvr>
    <a:masterClrMapping/>
  </p:clrMapOvr>
  <p:transition spd="med">
    <p:pull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240" y="1890274"/>
            <a:ext cx="11761763" cy="313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It teaches the people 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Laws are a window or reflection of the values of the law giver.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The topics are all Central to the life and work of Jesus.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Leviticus is the focal point of the Torah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The New Covenant writers thought that it was important.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8E5B5B-8A32-D543-AEEF-E293AA118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227" y="824479"/>
            <a:ext cx="9854805" cy="62085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0E89CE-D08D-D745-98E7-0D75F200F01A}"/>
              </a:ext>
            </a:extLst>
          </p:cNvPr>
          <p:cNvSpPr txBox="1"/>
          <p:nvPr/>
        </p:nvSpPr>
        <p:spPr>
          <a:xfrm>
            <a:off x="5671634" y="1523631"/>
            <a:ext cx="5288809" cy="464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Sixth most quoted book: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Psalms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Isaiah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Deuteronomy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Genesis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Exodus</a:t>
            </a:r>
          </a:p>
          <a:p>
            <a:pPr>
              <a:lnSpc>
                <a:spcPct val="110000"/>
              </a:lnSpc>
            </a:pPr>
            <a:r>
              <a:rPr lang="en-US" sz="4000" b="1" dirty="0">
                <a:latin typeface="Century Gothic"/>
                <a:cs typeface="Century Gothic"/>
              </a:rPr>
              <a:t>Leviticus</a:t>
            </a:r>
            <a:endParaRPr lang="en-US" sz="60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087224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7" y="117730"/>
            <a:ext cx="4445919" cy="1555965"/>
          </a:xfrm>
          <a:prstGeom prst="rect">
            <a:avLst/>
          </a:prstGeom>
        </p:spPr>
      </p:pic>
      <p:pic>
        <p:nvPicPr>
          <p:cNvPr id="2" name="Picture 1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004"/>
            <a:ext cx="12192000" cy="5943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10305" y="411546"/>
            <a:ext cx="6176671" cy="82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Why is it important?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287" y="2216087"/>
            <a:ext cx="11466603" cy="4099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How to live in relationship with God.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Reflection of the values of the law giver.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Central to the life and work of Jesus.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It is the focal point of the Torah</a:t>
            </a:r>
          </a:p>
          <a:p>
            <a:pPr marL="742950" indent="-742950">
              <a:lnSpc>
                <a:spcPct val="110000"/>
              </a:lnSpc>
              <a:buFont typeface="+mj-lt"/>
              <a:buAutoNum type="arabicPeriod"/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The New Covenant writers thought that it was important.</a:t>
            </a:r>
          </a:p>
        </p:txBody>
      </p:sp>
    </p:spTree>
    <p:extLst>
      <p:ext uri="{BB962C8B-B14F-4D97-AF65-F5344CB8AC3E}">
        <p14:creationId xmlns:p14="http://schemas.microsoft.com/office/powerpoint/2010/main" val="862909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056" y="3525510"/>
            <a:ext cx="5752416" cy="2013208"/>
          </a:xfrm>
          <a:prstGeom prst="rect">
            <a:avLst/>
          </a:prstGeom>
        </p:spPr>
      </p:pic>
      <p:pic>
        <p:nvPicPr>
          <p:cNvPr id="5" name="Picture 4" descr="Speach Bubble - horizontal 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36609" y="810413"/>
            <a:ext cx="11518782" cy="29388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0459" y="1319282"/>
            <a:ext cx="10646110" cy="1570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sz="4400" b="1" dirty="0">
                <a:solidFill>
                  <a:srgbClr val="FFFFFF"/>
                </a:solidFill>
                <a:latin typeface="Century Gothic"/>
                <a:cs typeface="Century Gothic"/>
              </a:rPr>
              <a:t>  Know why it is important?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sz="4400" b="1" dirty="0">
                <a:solidFill>
                  <a:srgbClr val="FFFFFF"/>
                </a:solidFill>
                <a:latin typeface="Century Gothic"/>
                <a:cs typeface="Century Gothic"/>
              </a:rPr>
              <a:t>  Aim to understand the Big Picture?</a:t>
            </a:r>
          </a:p>
        </p:txBody>
      </p:sp>
    </p:spTree>
    <p:extLst>
      <p:ext uri="{BB962C8B-B14F-4D97-AF65-F5344CB8AC3E}">
        <p14:creationId xmlns:p14="http://schemas.microsoft.com/office/powerpoint/2010/main" val="422446972"/>
      </p:ext>
    </p:extLst>
  </p:cSld>
  <p:clrMapOvr>
    <a:masterClrMapping/>
  </p:clrMapOvr>
  <p:transition spd="slow">
    <p:wipe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1F9D7A5-B70C-AA4C-93CB-B2EDC0F40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" y="128253"/>
            <a:ext cx="11417300" cy="1727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601BB7-04C5-5A42-AF48-82B1991BCE3C}"/>
              </a:ext>
            </a:extLst>
          </p:cNvPr>
          <p:cNvSpPr txBox="1"/>
          <p:nvPr/>
        </p:nvSpPr>
        <p:spPr>
          <a:xfrm>
            <a:off x="1002244" y="2318788"/>
            <a:ext cx="10646110" cy="77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latin typeface="Century Gothic"/>
                <a:cs typeface="Century Gothic"/>
              </a:rPr>
              <a:t>2.  Aim to understand the Big Picture?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0661D8-5F5D-A246-BE7B-B996C41BC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37937">
            <a:off x="7857979" y="911321"/>
            <a:ext cx="1168400" cy="174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1F9D7A5-B70C-AA4C-93CB-B2EDC0F40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" y="128253"/>
            <a:ext cx="11417300" cy="172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FF084B-C1B1-FE41-ADA8-1194635B3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195" y="1855453"/>
            <a:ext cx="9332799" cy="3709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B2094C-7EA2-1446-8D66-E3D835D81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4286">
            <a:off x="1242405" y="2715937"/>
            <a:ext cx="5042415" cy="26621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525879-1E27-684B-A2CB-490D7658D4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9924" y="2875949"/>
            <a:ext cx="1892541" cy="341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7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abernacle-mountains.png">
            <a:extLst>
              <a:ext uri="{FF2B5EF4-FFF2-40B4-BE49-F238E27FC236}">
                <a16:creationId xmlns:a16="http://schemas.microsoft.com/office/drawing/2014/main" id="{943AE8A4-DDD2-5042-A201-5804608DF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19" y="973581"/>
            <a:ext cx="9540162" cy="4166830"/>
          </a:xfrm>
          <a:prstGeom prst="rect">
            <a:avLst/>
          </a:prstGeom>
        </p:spPr>
      </p:pic>
      <p:pic>
        <p:nvPicPr>
          <p:cNvPr id="10" name="Picture 9" descr="Israel tent arrangements.png">
            <a:extLst>
              <a:ext uri="{FF2B5EF4-FFF2-40B4-BE49-F238E27FC236}">
                <a16:creationId xmlns:a16="http://schemas.microsoft.com/office/drawing/2014/main" id="{C32016A8-63BE-3E42-8E96-B95B92B91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2273101"/>
            <a:ext cx="10591596" cy="4388595"/>
          </a:xfrm>
          <a:prstGeom prst="rect">
            <a:avLst/>
          </a:prstGeom>
        </p:spPr>
      </p:pic>
      <p:pic>
        <p:nvPicPr>
          <p:cNvPr id="4" name="Picture 3" descr="smoke-alta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712" y="1594896"/>
            <a:ext cx="758952" cy="2618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254606-4EF7-E74B-813B-3C877EF89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350" y="128253"/>
            <a:ext cx="11417300" cy="1727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787481" y="134762"/>
            <a:ext cx="3523318" cy="3441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769807" y="99630"/>
            <a:ext cx="2184400" cy="213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1AFC0-4780-C54F-9E58-D9DE9DF396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4969" y="5169940"/>
            <a:ext cx="413851" cy="74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2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ernacle-mountai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19" y="973581"/>
            <a:ext cx="9540162" cy="4166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23391" y="585584"/>
            <a:ext cx="3061995" cy="29665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1AFC0-4780-C54F-9E58-D9DE9DF396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058" y="3685263"/>
            <a:ext cx="359664" cy="6434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254606-4EF7-E74B-813B-3C877EF89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350" y="128253"/>
            <a:ext cx="11417300" cy="1727200"/>
          </a:xfrm>
          <a:prstGeom prst="rect">
            <a:avLst/>
          </a:prstGeom>
        </p:spPr>
      </p:pic>
      <p:pic>
        <p:nvPicPr>
          <p:cNvPr id="9" name="Picture 8" descr="Israel tent arrangements.png">
            <a:extLst>
              <a:ext uri="{FF2B5EF4-FFF2-40B4-BE49-F238E27FC236}">
                <a16:creationId xmlns:a16="http://schemas.microsoft.com/office/drawing/2014/main" id="{570D19E3-6AC7-BF41-AF82-127D0B3396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2273101"/>
            <a:ext cx="10591596" cy="4388595"/>
          </a:xfrm>
          <a:prstGeom prst="rect">
            <a:avLst/>
          </a:prstGeom>
        </p:spPr>
      </p:pic>
      <p:pic>
        <p:nvPicPr>
          <p:cNvPr id="4" name="Picture 3" descr="smoke-alta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298" y="1945620"/>
            <a:ext cx="659579" cy="22569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E37B5C-4512-B14E-ACA9-112E81F2E6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 rot="21399705">
            <a:off x="2958198" y="3477159"/>
            <a:ext cx="5367680" cy="15549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7EE477-08C3-214B-8C22-5D444AB68F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428" y="3511125"/>
            <a:ext cx="4120449" cy="314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7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654B12-D0D7-CF4C-9D36-C6C485F27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907" y="1115659"/>
            <a:ext cx="3559258" cy="22021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B69F93-79CE-2F4F-9D6A-8D1263E4C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34908">
            <a:off x="3279063" y="2880523"/>
            <a:ext cx="5458946" cy="2929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2A0CE5-D91C-D746-89E6-F925AE31C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1166" y="3047564"/>
            <a:ext cx="3554659" cy="7628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39CE6A-F72F-3549-AD0C-497614070352}"/>
              </a:ext>
            </a:extLst>
          </p:cNvPr>
          <p:cNvSpPr txBox="1"/>
          <p:nvPr/>
        </p:nvSpPr>
        <p:spPr>
          <a:xfrm>
            <a:off x="8428652" y="2964578"/>
            <a:ext cx="3602709" cy="92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5400" b="1" dirty="0">
                <a:latin typeface="Century Gothic"/>
                <a:cs typeface="Century Gothic"/>
              </a:rPr>
              <a:t>[</a:t>
            </a:r>
            <a:r>
              <a:rPr lang="en-US" sz="5400" b="1" dirty="0" err="1">
                <a:latin typeface="Century Gothic"/>
                <a:cs typeface="Century Gothic"/>
              </a:rPr>
              <a:t>qo-desh</a:t>
            </a:r>
            <a:r>
              <a:rPr lang="en-US" sz="5400" b="1" dirty="0">
                <a:latin typeface="Century Gothic"/>
                <a:cs typeface="Century Gothic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19400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4692960-7A96-F540-A4A1-27C42ED8D570}"/>
              </a:ext>
            </a:extLst>
          </p:cNvPr>
          <p:cNvGrpSpPr/>
          <p:nvPr/>
        </p:nvGrpSpPr>
        <p:grpSpPr>
          <a:xfrm>
            <a:off x="3279063" y="1121765"/>
            <a:ext cx="5458946" cy="4694403"/>
            <a:chOff x="3279063" y="1121765"/>
            <a:chExt cx="5458946" cy="469440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6973C9E-6226-D142-B26F-9BB50656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DF6CD90-61E4-FC48-B3D5-E40222C95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at his footstool;</a:t>
            </a:r>
          </a:p>
        </p:txBody>
      </p:sp>
    </p:spTree>
    <p:extLst>
      <p:ext uri="{BB962C8B-B14F-4D97-AF65-F5344CB8AC3E}">
        <p14:creationId xmlns:p14="http://schemas.microsoft.com/office/powerpoint/2010/main" val="43009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6 -0.02662 L -0.25573 -0.02662 " pathEditMode="relative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942CA27-9AD5-124F-B44F-8D0C01272F41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80220DF-F036-FC4D-A030-6D5AEA611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EF0789-458F-8749-B78A-E169B3501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C3477A-735D-A747-BB5F-8B69E1EC3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3312" y="1410335"/>
            <a:ext cx="1334430" cy="6078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at his footstool;</a:t>
            </a:r>
          </a:p>
        </p:txBody>
      </p:sp>
    </p:spTree>
    <p:extLst>
      <p:ext uri="{BB962C8B-B14F-4D97-AF65-F5344CB8AC3E}">
        <p14:creationId xmlns:p14="http://schemas.microsoft.com/office/powerpoint/2010/main" val="196818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9865" y="1881217"/>
            <a:ext cx="8906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The Formation of Israel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The Rescue &amp; Wilderness Wanderings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0" y="3527854"/>
            <a:ext cx="11644684" cy="342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ED32E6-CBD5-3040-B957-9EA794C202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0260" y="906611"/>
            <a:ext cx="1222602" cy="8267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5A67B8-EB62-A94A-B2BA-D7660A2D17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" y="128951"/>
            <a:ext cx="1118338" cy="779170"/>
          </a:xfrm>
          <a:prstGeom prst="rect">
            <a:avLst/>
          </a:prstGeom>
        </p:spPr>
      </p:pic>
      <p:pic>
        <p:nvPicPr>
          <p:cNvPr id="11" name="Picture 10" descr="Act 3.png">
            <a:extLst>
              <a:ext uri="{FF2B5EF4-FFF2-40B4-BE49-F238E27FC236}">
                <a16:creationId xmlns:a16="http://schemas.microsoft.com/office/drawing/2014/main" id="{1C8D8228-430C-014F-8AF5-A1E14593A4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60" y="1733407"/>
            <a:ext cx="2670125" cy="185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13594"/>
      </p:ext>
    </p:extLst>
  </p:cSld>
  <p:clrMapOvr>
    <a:masterClrMapping/>
  </p:clrMapOvr>
  <p:transition spd="slow">
    <p:wipe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A625DE3-15E2-2C40-8747-107D2CA37983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02E33BA-FE6E-ED47-B105-21D4038CC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ECB1E06-C8C7-F44A-9469-B98DD9076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843397-EB0F-534A-A90F-C28DAAE9D6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5463" y="2771544"/>
            <a:ext cx="2321317" cy="6078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C3477A-735D-A747-BB5F-8B69E1EC3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3312" y="1410335"/>
            <a:ext cx="1334430" cy="6078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[bow down]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 at his footstool;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1E96627-04F2-214A-A108-FC67D8488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052" y="3270178"/>
            <a:ext cx="17907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6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4692960-7A96-F540-A4A1-27C42ED8D570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6973C9E-6226-D142-B26F-9BB50656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DF6CD90-61E4-FC48-B3D5-E40222C95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440DE34-B137-BC4D-87F9-194A51372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F8FE91-A8BA-3E49-A91F-09E7210641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8988" y="4100600"/>
            <a:ext cx="1951342" cy="6078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282520A-39E7-2842-A31B-A03833E67DA6}"/>
              </a:ext>
            </a:extLst>
          </p:cNvPr>
          <p:cNvSpPr txBox="1"/>
          <p:nvPr/>
        </p:nvSpPr>
        <p:spPr>
          <a:xfrm>
            <a:off x="5963681" y="1430398"/>
            <a:ext cx="5955957" cy="342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[bow down]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 at his footstool;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he is holy.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</a:t>
            </a:r>
            <a:r>
              <a:rPr lang="en-US" sz="4000" baseline="30000" dirty="0" err="1">
                <a:solidFill>
                  <a:srgbClr val="FFFFFF"/>
                </a:solidFill>
                <a:latin typeface="Century Gothic"/>
                <a:cs typeface="Century Gothic"/>
              </a:rPr>
              <a:t>qo-desh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]</a:t>
            </a:r>
            <a:endParaRPr lang="en-US" sz="54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5924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942CA27-9AD5-124F-B44F-8D0C01272F41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80220DF-F036-FC4D-A030-6D5AEA611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EF0789-458F-8749-B78A-E169B3501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99:9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YHWH our God and worship at his holy mountain;</a:t>
            </a:r>
          </a:p>
        </p:txBody>
      </p:sp>
    </p:spTree>
    <p:extLst>
      <p:ext uri="{BB962C8B-B14F-4D97-AF65-F5344CB8AC3E}">
        <p14:creationId xmlns:p14="http://schemas.microsoft.com/office/powerpoint/2010/main" val="36216019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942CA27-9AD5-124F-B44F-8D0C01272F41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80220DF-F036-FC4D-A030-6D5AEA611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EF0789-458F-8749-B78A-E169B3501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C3477A-735D-A747-BB5F-8B69E1EC3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3312" y="1410335"/>
            <a:ext cx="1334430" cy="6078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99:9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at his holy mountain;</a:t>
            </a:r>
          </a:p>
        </p:txBody>
      </p:sp>
    </p:spTree>
    <p:extLst>
      <p:ext uri="{BB962C8B-B14F-4D97-AF65-F5344CB8AC3E}">
        <p14:creationId xmlns:p14="http://schemas.microsoft.com/office/powerpoint/2010/main" val="299504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FFFD9BE-61C3-CB4B-AAD3-182E6071F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717" y="2495967"/>
            <a:ext cx="1790700" cy="11811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A625DE3-15E2-2C40-8747-107D2CA37983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02E33BA-FE6E-ED47-B105-21D4038CC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ECB1E06-C8C7-F44A-9469-B98DD9076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08E4541-4969-8A4D-8EAE-2CAE181B5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843397-EB0F-534A-A90F-C28DAAE9D6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5463" y="2771544"/>
            <a:ext cx="2321317" cy="6078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C3477A-735D-A747-BB5F-8B69E1EC3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3312" y="1410335"/>
            <a:ext cx="1334430" cy="60780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66C00EF-52E1-4246-97C0-94E2086F5034}"/>
              </a:ext>
            </a:extLst>
          </p:cNvPr>
          <p:cNvSpPr txBox="1"/>
          <p:nvPr/>
        </p:nvSpPr>
        <p:spPr>
          <a:xfrm>
            <a:off x="5963681" y="1430398"/>
            <a:ext cx="595595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[bow down]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 at his holy mountain;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1E96627-04F2-214A-A108-FC67D8488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684" y="3284263"/>
            <a:ext cx="17907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5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4692960-7A96-F540-A4A1-27C42ED8D570}"/>
              </a:ext>
            </a:extLst>
          </p:cNvPr>
          <p:cNvGrpSpPr/>
          <p:nvPr/>
        </p:nvGrpSpPr>
        <p:grpSpPr>
          <a:xfrm>
            <a:off x="161662" y="939473"/>
            <a:ext cx="5458946" cy="4694403"/>
            <a:chOff x="3279063" y="1121765"/>
            <a:chExt cx="5458946" cy="469440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6973C9E-6226-D142-B26F-9BB50656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DF6CD90-61E4-FC48-B3D5-E40222C95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440DE34-B137-BC4D-87F9-194A51372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222" y="939472"/>
            <a:ext cx="7631331" cy="46581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F8FE91-A8BA-3E49-A91F-09E7210641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8988" y="4100600"/>
            <a:ext cx="1951342" cy="6078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282520A-39E7-2842-A31B-A03833E67DA6}"/>
              </a:ext>
            </a:extLst>
          </p:cNvPr>
          <p:cNvSpPr txBox="1"/>
          <p:nvPr/>
        </p:nvSpPr>
        <p:spPr>
          <a:xfrm>
            <a:off x="5963681" y="1430398"/>
            <a:ext cx="5955957" cy="342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rgbClr val="FFFFFF"/>
                </a:solidFill>
                <a:latin typeface="Century Gothic"/>
                <a:cs typeface="Century Gothic"/>
              </a:rPr>
              <a:t>Psalm 99:5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“Exalt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[lift up] 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YHWH our God and worship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[bow down]</a:t>
            </a: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 at his holy mountain;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solidFill>
                  <a:srgbClr val="FFFFFF"/>
                </a:solidFill>
                <a:latin typeface="Century Gothic"/>
                <a:cs typeface="Century Gothic"/>
              </a:rPr>
              <a:t>he is holy. 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</a:t>
            </a:r>
            <a:r>
              <a:rPr lang="en-US" sz="4000" baseline="30000" dirty="0" err="1">
                <a:solidFill>
                  <a:srgbClr val="FFFFFF"/>
                </a:solidFill>
                <a:latin typeface="Century Gothic"/>
                <a:cs typeface="Century Gothic"/>
              </a:rPr>
              <a:t>qo-desh</a:t>
            </a:r>
            <a:r>
              <a:rPr lang="en-US" sz="40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]</a:t>
            </a:r>
            <a:endParaRPr lang="en-US" sz="54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6930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9B47C20-2DB2-BC4A-826C-9412CB00FFE1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A52A5CB-BC63-1240-9B0B-7C345ED12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CDBD530-AED3-3640-B89C-10E325574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64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DB0D32C-E1E2-894D-BAC7-CC666D342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17014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B0D32C-E1E2-894D-BAC7-CC666D342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85000"/>
          </a:blip>
          <a:stretch>
            <a:fillRect/>
          </a:stretch>
        </p:blipFill>
        <p:spPr>
          <a:xfrm>
            <a:off x="1" y="0"/>
            <a:ext cx="6170142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F93A22B1-6382-834F-B89C-CCB8549C52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13638" y="1216007"/>
            <a:ext cx="5728324" cy="48077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141F86-C864-B340-BC78-100FDF35116E}"/>
              </a:ext>
            </a:extLst>
          </p:cNvPr>
          <p:cNvSpPr txBox="1"/>
          <p:nvPr/>
        </p:nvSpPr>
        <p:spPr>
          <a:xfrm>
            <a:off x="393280" y="1386875"/>
            <a:ext cx="4378143" cy="4308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Exodus 15:11</a:t>
            </a:r>
          </a:p>
          <a:p>
            <a:pPr>
              <a:lnSpc>
                <a:spcPct val="110000"/>
              </a:lnSpc>
            </a:pP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Who among the gods is like you, YHWH? Who is like you— majestic in holiness, awesome in glory …</a:t>
            </a:r>
            <a:endParaRPr lang="en-US" sz="48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0448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B0D32C-E1E2-894D-BAC7-CC666D342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85000"/>
          </a:blip>
          <a:stretch>
            <a:fillRect/>
          </a:stretch>
        </p:blipFill>
        <p:spPr>
          <a:xfrm>
            <a:off x="1" y="0"/>
            <a:ext cx="6170142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F93A22B1-6382-834F-B89C-CCB8549C52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13638" y="930926"/>
            <a:ext cx="5728324" cy="5445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141F86-C864-B340-BC78-100FDF35116E}"/>
              </a:ext>
            </a:extLst>
          </p:cNvPr>
          <p:cNvSpPr txBox="1"/>
          <p:nvPr/>
        </p:nvSpPr>
        <p:spPr>
          <a:xfrm>
            <a:off x="393280" y="1140335"/>
            <a:ext cx="4378143" cy="49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Isaiah 55:9 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As the heavens are higher than the earth, so are my ways higher than your ways and my thoughts than your thoughts.</a:t>
            </a:r>
            <a:endParaRPr lang="en-US" sz="48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93109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ses mountain cal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7" y="1425745"/>
            <a:ext cx="11835943" cy="5432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07894" y="978324"/>
            <a:ext cx="890636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The Formation of Israel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The Rescue &amp; Wilderness Wanderings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latin typeface="Century Gothic"/>
                <a:cs typeface="Century Gothic"/>
              </a:rPr>
              <a:t>Sinai Covenant &amp; Portable Eden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5A82D1-6E39-8945-84AD-F774EB1474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798198"/>
            <a:ext cx="1075038" cy="7270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B21442-66FB-0043-9E68-170A0EBEF2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" y="128951"/>
            <a:ext cx="983358" cy="685127"/>
          </a:xfrm>
          <a:prstGeom prst="rect">
            <a:avLst/>
          </a:prstGeom>
        </p:spPr>
      </p:pic>
      <p:pic>
        <p:nvPicPr>
          <p:cNvPr id="8" name="Picture 7" descr="Act 3.png">
            <a:extLst>
              <a:ext uri="{FF2B5EF4-FFF2-40B4-BE49-F238E27FC236}">
                <a16:creationId xmlns:a16="http://schemas.microsoft.com/office/drawing/2014/main" id="{EAF5D4D7-ACD8-1D47-8C0A-83CCBDFE07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60" y="1475774"/>
            <a:ext cx="2670125" cy="185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566583"/>
      </p:ext>
    </p:extLst>
  </p:cSld>
  <p:clrMapOvr>
    <a:masterClrMapping/>
  </p:clrMapOvr>
  <p:transition spd="slow">
    <p:wipe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B0D32C-E1E2-894D-BAC7-CC666D342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85000"/>
          </a:blip>
          <a:stretch>
            <a:fillRect/>
          </a:stretch>
        </p:blipFill>
        <p:spPr>
          <a:xfrm>
            <a:off x="1" y="0"/>
            <a:ext cx="6170142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F93A22B1-6382-834F-B89C-CCB8549C52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13637" y="568411"/>
            <a:ext cx="5976035" cy="6116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141F86-C864-B340-BC78-100FDF35116E}"/>
              </a:ext>
            </a:extLst>
          </p:cNvPr>
          <p:cNvSpPr txBox="1"/>
          <p:nvPr/>
        </p:nvSpPr>
        <p:spPr>
          <a:xfrm>
            <a:off x="306781" y="811452"/>
            <a:ext cx="4572079" cy="5526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Romans 11:34-36 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Who has known the mind of the Lord? Or who has been his counselor? Who has ever given to God, that God should repay them? …</a:t>
            </a:r>
            <a:endParaRPr lang="en-US" sz="48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100060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B0D32C-E1E2-894D-BAC7-CC666D342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85000"/>
          </a:blip>
          <a:stretch>
            <a:fillRect/>
          </a:stretch>
        </p:blipFill>
        <p:spPr>
          <a:xfrm>
            <a:off x="1" y="0"/>
            <a:ext cx="6170142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F93A22B1-6382-834F-B89C-CCB8549C52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19965" y="1324926"/>
            <a:ext cx="5976035" cy="4893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141F86-C864-B340-BC78-100FDF35116E}"/>
              </a:ext>
            </a:extLst>
          </p:cNvPr>
          <p:cNvSpPr txBox="1"/>
          <p:nvPr/>
        </p:nvSpPr>
        <p:spPr>
          <a:xfrm>
            <a:off x="313110" y="1567967"/>
            <a:ext cx="4450261" cy="4308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Romans 11:34-36 </a:t>
            </a:r>
          </a:p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… 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For from him and through him and for him are all things. To him be the glory forever! Amen.</a:t>
            </a:r>
            <a:endParaRPr lang="en-US" sz="48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251562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7469680-0C2C-E849-BC1C-25821A389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108" y="0"/>
            <a:ext cx="60148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6D3884-BCF6-2644-8C6A-D38CA8A3F7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503" y="688518"/>
            <a:ext cx="5029200" cy="1066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5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7469680-0C2C-E849-BC1C-25821A389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108" y="0"/>
            <a:ext cx="60148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6D3884-BCF6-2644-8C6A-D38CA8A3F7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503" y="688518"/>
            <a:ext cx="5029200" cy="1066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4AA298-AD3D-8D49-88FF-8C1CCD1C7DC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 flipH="1">
            <a:off x="7730591" y="-366501"/>
            <a:ext cx="2689485" cy="57386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E768460-6462-B54F-AF6F-536273D73829}"/>
              </a:ext>
            </a:extLst>
          </p:cNvPr>
          <p:cNvSpPr txBox="1"/>
          <p:nvPr/>
        </p:nvSpPr>
        <p:spPr>
          <a:xfrm>
            <a:off x="6490821" y="1822450"/>
            <a:ext cx="5664215" cy="187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rgbClr val="FFFFFF"/>
                </a:solidFill>
                <a:latin typeface="Century Gothic"/>
                <a:cs typeface="Century Gothic"/>
              </a:rPr>
              <a:t>Psalm 18:30 </a:t>
            </a:r>
          </a:p>
          <a:p>
            <a:pPr>
              <a:lnSpc>
                <a:spcPct val="110000"/>
              </a:lnSpc>
            </a:pP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“As for God, His way is blameless </a:t>
            </a:r>
            <a:r>
              <a:rPr lang="en-US" sz="36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[</a:t>
            </a:r>
            <a:r>
              <a:rPr lang="en-US" sz="3600" baseline="30000" dirty="0" err="1">
                <a:solidFill>
                  <a:srgbClr val="FFFFFF"/>
                </a:solidFill>
                <a:latin typeface="Century Gothic"/>
                <a:cs typeface="Century Gothic"/>
              </a:rPr>
              <a:t>Tāmîm</a:t>
            </a:r>
            <a:r>
              <a:rPr lang="en-US" sz="3600" baseline="30000" dirty="0">
                <a:solidFill>
                  <a:srgbClr val="FFFFFF"/>
                </a:solidFill>
                <a:latin typeface="Century Gothic"/>
                <a:cs typeface="Century Gothic"/>
              </a:rPr>
              <a:t>] 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Century Gothic"/>
              </a:rPr>
              <a:t>…”</a:t>
            </a:r>
            <a:endParaRPr lang="en-US" sz="4800" baseline="3000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2EE5CB-AE03-6047-974D-6FC12612BDC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673829" y="3958355"/>
            <a:ext cx="2361845" cy="95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6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L -0.21341 -0.478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-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7469680-0C2C-E849-BC1C-25821A389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108" y="0"/>
            <a:ext cx="60148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613806-758A-204B-B31E-329F2DA53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599" y="0"/>
            <a:ext cx="354943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92F1DE3-5920-314A-9685-2CFFB47F033E}"/>
              </a:ext>
            </a:extLst>
          </p:cNvPr>
          <p:cNvGrpSpPr/>
          <p:nvPr/>
        </p:nvGrpSpPr>
        <p:grpSpPr>
          <a:xfrm>
            <a:off x="3867641" y="1752339"/>
            <a:ext cx="4605003" cy="3960057"/>
            <a:chOff x="3279063" y="1121765"/>
            <a:chExt cx="5458946" cy="4694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54B12-D0D7-CF4C-9D36-C6C485F27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B69F93-79CE-2F4F-9D6A-8D1263E4C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458904D-1F6E-7E42-9685-6B1E004BA7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60" y="173363"/>
            <a:ext cx="4114800" cy="584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A932E-0818-4E45-94B4-4E7E02FEDA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595" y="135263"/>
            <a:ext cx="455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3C15C-A702-BC41-983B-2FC66FC0A8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4819" y="1658635"/>
            <a:ext cx="2705100" cy="76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6D3884-BCF6-2644-8C6A-D38CA8A3F7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503" y="688518"/>
            <a:ext cx="5029200" cy="1066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035C7D-FC85-0749-9A62-18A1B12FCC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0042" y="2333697"/>
            <a:ext cx="2667000" cy="76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6AC22-7EFC-3B47-AE0A-6CCC4BAF87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6053" y="2933364"/>
            <a:ext cx="3594100" cy="838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BFADE0-3D39-AA4D-AB91-8BAC27C14F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0869" y="3619902"/>
            <a:ext cx="3949700" cy="863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748514-8C8A-5F46-AEBF-628E429CF8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0470" y="4253740"/>
            <a:ext cx="3746500" cy="1625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B1D547-C84F-CC4F-B03F-2848107B557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5962" y="5257800"/>
            <a:ext cx="35687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AEDCA-6C7C-5A4C-816A-13BBA067E6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69244" y="690292"/>
            <a:ext cx="2361845" cy="9559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78958F1-A5CB-BE4E-9187-589179179A8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31089" y="685513"/>
            <a:ext cx="3581400" cy="812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4564B3-E17F-8A40-96DE-D0CDAAA3976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88405" y="1373049"/>
            <a:ext cx="2870200" cy="8382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BC78EFA-1402-F847-9803-AE42E752AC6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771952" y="5738919"/>
            <a:ext cx="2730500" cy="1079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F2E05ED-9297-0B46-9F8F-83AD63E393D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39908" y="3949389"/>
            <a:ext cx="4445000" cy="863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FAAC3D6-82B7-9C48-88B9-BF190D286FB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31835" y="5059953"/>
            <a:ext cx="2781300" cy="11176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38ABBC0-E5A3-3941-A127-3024BA19003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49623" y="4581432"/>
            <a:ext cx="3314700" cy="889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C3A138C-EFA3-DC44-AD81-E5C9DA43168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332284" y="2674852"/>
            <a:ext cx="2882900" cy="7493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7DF8FF7-65BB-3843-B3DC-B4C304F43E4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58735" y="2039547"/>
            <a:ext cx="3454400" cy="762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0E40D78-05B7-E94C-ACC1-B01636DCCF0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522202" y="3241134"/>
            <a:ext cx="37211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1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9A4F4FA-DBE3-F04D-9DB8-344676BFE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42" y="1682760"/>
            <a:ext cx="12039600" cy="5588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5E1A95D7-5317-834A-BBDD-241D5384A7E0}"/>
              </a:ext>
            </a:extLst>
          </p:cNvPr>
          <p:cNvGrpSpPr/>
          <p:nvPr/>
        </p:nvGrpSpPr>
        <p:grpSpPr>
          <a:xfrm>
            <a:off x="3966495" y="1817355"/>
            <a:ext cx="3904759" cy="3357885"/>
            <a:chOff x="3279063" y="1121765"/>
            <a:chExt cx="5458946" cy="469440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BC2A13F-1B7C-074C-A5DE-ED8CDACB1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711EAA5-4959-F243-8C88-4B20C7E1A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9F2C94C1-A603-8A4D-883A-6E9F6ACA52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9133" y="3239930"/>
            <a:ext cx="3136900" cy="1828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510C521-13F7-924A-AD36-F9ACC77951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5939" y="4389280"/>
            <a:ext cx="2578100" cy="13589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C2A2E69-21AB-364B-8E72-29AFC8BCFD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6795" y="3595465"/>
            <a:ext cx="1841500" cy="13335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A80DC81-7704-0D47-93C7-EDF247D422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3843" y="4552186"/>
            <a:ext cx="3238500" cy="15367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3C4C15E-86A3-454B-BE52-F09DF48860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748" y="4449779"/>
            <a:ext cx="3378200" cy="17907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81BAE8D-0BAE-054E-ABD1-EABF580C6A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4598" y="5068730"/>
            <a:ext cx="3009900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4363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489578-217D-AA47-89FB-2FF067916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395" y="2647587"/>
            <a:ext cx="3650086" cy="36500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DEEB1B5-6D5E-1D4E-B4C8-87F3532DC4FE}"/>
              </a:ext>
            </a:extLst>
          </p:cNvPr>
          <p:cNvGrpSpPr/>
          <p:nvPr/>
        </p:nvGrpSpPr>
        <p:grpSpPr>
          <a:xfrm>
            <a:off x="-348049" y="2388224"/>
            <a:ext cx="9066414" cy="4208040"/>
            <a:chOff x="150342" y="1682760"/>
            <a:chExt cx="12039600" cy="558800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A4F4FA-DBE3-F04D-9DB8-344676BFE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342" y="1682760"/>
              <a:ext cx="12039600" cy="5588000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E1A95D7-5317-834A-BBDD-241D5384A7E0}"/>
                </a:ext>
              </a:extLst>
            </p:cNvPr>
            <p:cNvGrpSpPr/>
            <p:nvPr/>
          </p:nvGrpSpPr>
          <p:grpSpPr>
            <a:xfrm>
              <a:off x="3966495" y="1817355"/>
              <a:ext cx="3904759" cy="3357885"/>
              <a:chOff x="3279063" y="1121765"/>
              <a:chExt cx="5458946" cy="4694403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EBC2A13F-1B7C-074C-A5DE-ED8CDACB1E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8907" y="1121765"/>
                <a:ext cx="3559258" cy="2202131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6711EAA5-4959-F243-8C88-4B20C7E1A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1434908">
                <a:off x="3279063" y="2886629"/>
                <a:ext cx="5458946" cy="2929539"/>
              </a:xfrm>
              <a:prstGeom prst="rect">
                <a:avLst/>
              </a:prstGeom>
            </p:spPr>
          </p:pic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0C1BBD1-5E9A-B644-BBB7-877816525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8365" y="3599393"/>
            <a:ext cx="2666780" cy="1265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E2C795-12A8-B549-95AF-472AEB8146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0030">
            <a:off x="5453340" y="2142881"/>
            <a:ext cx="5229377" cy="2594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63D0B8-1AB6-F64C-94CF-8F6E35702D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718" y="2013790"/>
            <a:ext cx="2212132" cy="24378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C071F2-8C7E-1648-8BB3-40131CB83E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83850" flipV="1">
            <a:off x="8023251" y="1113517"/>
            <a:ext cx="674200" cy="128540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5F2A388-6DC2-B34C-B8B0-ED2A2536D27F}"/>
              </a:ext>
            </a:extLst>
          </p:cNvPr>
          <p:cNvSpPr txBox="1"/>
          <p:nvPr/>
        </p:nvSpPr>
        <p:spPr>
          <a:xfrm>
            <a:off x="5952170" y="503870"/>
            <a:ext cx="5664215" cy="65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latin typeface="Century Gothic"/>
                <a:cs typeface="Century Gothic"/>
              </a:rPr>
              <a:t>Distinct and Blameless</a:t>
            </a:r>
            <a:endParaRPr lang="en-US" sz="4800" baseline="30000" dirty="0">
              <a:latin typeface="Century Gothic"/>
              <a:cs typeface="Century Gothic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ED7A74E-7798-7E48-BF81-C5A924AA0C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4579" y="1108689"/>
            <a:ext cx="2361845" cy="95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14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489578-217D-AA47-89FB-2FF067916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395" y="2647587"/>
            <a:ext cx="3650086" cy="36500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DEEB1B5-6D5E-1D4E-B4C8-87F3532DC4FE}"/>
              </a:ext>
            </a:extLst>
          </p:cNvPr>
          <p:cNvGrpSpPr/>
          <p:nvPr/>
        </p:nvGrpSpPr>
        <p:grpSpPr>
          <a:xfrm>
            <a:off x="-348049" y="2388224"/>
            <a:ext cx="9066414" cy="4208040"/>
            <a:chOff x="150342" y="1682760"/>
            <a:chExt cx="12039600" cy="558800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A4F4FA-DBE3-F04D-9DB8-344676BFE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342" y="1682760"/>
              <a:ext cx="12039600" cy="5588000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E1A95D7-5317-834A-BBDD-241D5384A7E0}"/>
                </a:ext>
              </a:extLst>
            </p:cNvPr>
            <p:cNvGrpSpPr/>
            <p:nvPr/>
          </p:nvGrpSpPr>
          <p:grpSpPr>
            <a:xfrm>
              <a:off x="3966495" y="1817355"/>
              <a:ext cx="3904759" cy="3357885"/>
              <a:chOff x="3279063" y="1121765"/>
              <a:chExt cx="5458946" cy="4694403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EBC2A13F-1B7C-074C-A5DE-ED8CDACB1E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8907" y="1121765"/>
                <a:ext cx="3559258" cy="2202131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6711EAA5-4959-F243-8C88-4B20C7E1A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1434908">
                <a:off x="3279063" y="2886629"/>
                <a:ext cx="5458946" cy="2929539"/>
              </a:xfrm>
              <a:prstGeom prst="rect">
                <a:avLst/>
              </a:prstGeom>
            </p:spPr>
          </p:pic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0C1BBD1-5E9A-B644-BBB7-877816525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8365" y="3599393"/>
            <a:ext cx="2666780" cy="1265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E2C795-12A8-B549-95AF-472AEB8146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0030">
            <a:off x="5453340" y="2142881"/>
            <a:ext cx="5229377" cy="2594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63D0B8-1AB6-F64C-94CF-8F6E35702D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718" y="2013790"/>
            <a:ext cx="2212132" cy="24378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C071F2-8C7E-1648-8BB3-40131CB83E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83850" flipV="1">
            <a:off x="8023251" y="1113517"/>
            <a:ext cx="674200" cy="128540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6D40AF7-C30F-F540-9FA5-E4AC6B9C89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4579" y="1108689"/>
            <a:ext cx="2361845" cy="955985"/>
          </a:xfrm>
          <a:prstGeom prst="rect">
            <a:avLst/>
          </a:prstGeom>
        </p:spPr>
      </p:pic>
      <p:pic>
        <p:nvPicPr>
          <p:cNvPr id="14" name="Picture 13" descr="leviticus-alone.png">
            <a:extLst>
              <a:ext uri="{FF2B5EF4-FFF2-40B4-BE49-F238E27FC236}">
                <a16:creationId xmlns:a16="http://schemas.microsoft.com/office/drawing/2014/main" id="{97286DFE-A8C6-CC4C-A922-4DBE316C05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510" y="59736"/>
            <a:ext cx="3639928" cy="127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07360"/>
      </p:ext>
    </p:extLst>
  </p:cSld>
  <p:clrMapOvr>
    <a:masterClrMapping/>
  </p:clrMapOvr>
  <p:transition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15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es on the mountai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96" y="1355672"/>
            <a:ext cx="4627174" cy="33066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8ABA28-C671-E345-966A-50FE328B2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465" y="496678"/>
            <a:ext cx="9238873" cy="503560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67DDACD-40E9-594F-99B7-61DF6BC0A648}"/>
              </a:ext>
            </a:extLst>
          </p:cNvPr>
          <p:cNvGrpSpPr/>
          <p:nvPr/>
        </p:nvGrpSpPr>
        <p:grpSpPr>
          <a:xfrm>
            <a:off x="6783594" y="2657346"/>
            <a:ext cx="4943960" cy="2309107"/>
            <a:chOff x="480447" y="1689456"/>
            <a:chExt cx="4943960" cy="230910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7446C77-8F24-DB4A-AE5D-7A8BBD43E5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7904" r="25060"/>
            <a:stretch/>
          </p:blipFill>
          <p:spPr>
            <a:xfrm>
              <a:off x="480447" y="1689456"/>
              <a:ext cx="4943960" cy="230910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4DDE144-9DDD-9542-8DED-D705AAE33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29621" y="1697648"/>
              <a:ext cx="2739095" cy="1031189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8AD99D0-A1AA-7540-8A75-FD5CE51888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0565" y="993356"/>
            <a:ext cx="3022600" cy="147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3208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ernacle-mountai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00" y="450100"/>
            <a:ext cx="10977493" cy="4833776"/>
          </a:xfrm>
          <a:prstGeom prst="rect">
            <a:avLst/>
          </a:prstGeom>
        </p:spPr>
      </p:pic>
      <p:pic>
        <p:nvPicPr>
          <p:cNvPr id="5" name="Picture 4" descr="God'sprese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82" y="-616700"/>
            <a:ext cx="2188464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0613"/>
      </p:ext>
    </p:extLst>
  </p:cSld>
  <p:clrMapOvr>
    <a:masterClrMapping/>
  </p:clrMapOvr>
  <p:transition spd="slow"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ernacle-mountai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00" y="450100"/>
            <a:ext cx="10977493" cy="4833776"/>
          </a:xfrm>
          <a:prstGeom prst="rect">
            <a:avLst/>
          </a:prstGeom>
        </p:spPr>
      </p:pic>
      <p:pic>
        <p:nvPicPr>
          <p:cNvPr id="3" name="Picture 2" descr="Israel tent arrangemen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1983075"/>
            <a:ext cx="11387328" cy="4718304"/>
          </a:xfrm>
          <a:prstGeom prst="rect">
            <a:avLst/>
          </a:prstGeom>
        </p:spPr>
      </p:pic>
      <p:pic>
        <p:nvPicPr>
          <p:cNvPr id="5" name="Picture 4" descr="God'spresenc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82" y="-616700"/>
            <a:ext cx="2188464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67353"/>
      </p:ext>
    </p:extLst>
  </p:cSld>
  <p:clrMapOvr>
    <a:masterClrMapping/>
  </p:clrMapOvr>
  <p:transition spd="slow">
    <p:wipe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3187</TotalTime>
  <Words>903</Words>
  <Application>Microsoft Macintosh PowerPoint</Application>
  <PresentationFormat>Widescreen</PresentationFormat>
  <Paragraphs>118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Werner Vos</dc:creator>
  <cp:lastModifiedBy>Sarien Van Rooyen</cp:lastModifiedBy>
  <cp:revision>257</cp:revision>
  <dcterms:created xsi:type="dcterms:W3CDTF">2019-08-28T07:44:41Z</dcterms:created>
  <dcterms:modified xsi:type="dcterms:W3CDTF">2019-12-12T10:44:57Z</dcterms:modified>
</cp:coreProperties>
</file>